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55" autoAdjust="0"/>
    <p:restoredTop sz="96548" autoAdjust="0"/>
  </p:normalViewPr>
  <p:slideViewPr>
    <p:cSldViewPr snapToGrid="0">
      <p:cViewPr>
        <p:scale>
          <a:sx n="80" d="100"/>
          <a:sy n="80" d="100"/>
        </p:scale>
        <p:origin x="1572" y="-3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3076977" cy="513789"/>
          </a:xfrm>
          <a:prstGeom prst="rect">
            <a:avLst/>
          </a:prstGeom>
        </p:spPr>
        <p:txBody>
          <a:bodyPr vert="horz" lIns="95455" tIns="47727" rIns="95455" bIns="47727"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455" tIns="47727" rIns="95455" bIns="47727" rtlCol="0"/>
          <a:lstStyle>
            <a:lvl1pPr algn="r">
              <a:defRPr sz="1200"/>
            </a:lvl1pPr>
          </a:lstStyle>
          <a:p>
            <a:fld id="{4A15B2C2-C2E8-443C-8BCD-D41CAE0ED780}" type="datetimeFigureOut">
              <a:rPr kumimoji="1" lang="ja-JP" altLang="en-US" smtClean="0"/>
              <a:t>2022/9/20</a:t>
            </a:fld>
            <a:endParaRPr kumimoji="1" lang="ja-JP" altLang="en-US"/>
          </a:p>
        </p:txBody>
      </p:sp>
      <p:sp>
        <p:nvSpPr>
          <p:cNvPr id="4" name="スライド イメージ プレースホルダー 3"/>
          <p:cNvSpPr>
            <a:spLocks noGrp="1" noRot="1" noChangeAspect="1"/>
          </p:cNvSpPr>
          <p:nvPr>
            <p:ph type="sldImg" idx="2"/>
          </p:nvPr>
        </p:nvSpPr>
        <p:spPr>
          <a:xfrm>
            <a:off x="2354263" y="1279525"/>
            <a:ext cx="2390775" cy="3452813"/>
          </a:xfrm>
          <a:prstGeom prst="rect">
            <a:avLst/>
          </a:prstGeom>
          <a:noFill/>
          <a:ln w="12700">
            <a:solidFill>
              <a:prstClr val="black"/>
            </a:solidFill>
          </a:ln>
        </p:spPr>
        <p:txBody>
          <a:bodyPr vert="horz" lIns="95455" tIns="47727" rIns="95455" bIns="47727" rtlCol="0" anchor="ctr"/>
          <a:lstStyle/>
          <a:p>
            <a:endParaRPr lang="ja-JP" altLang="en-US"/>
          </a:p>
        </p:txBody>
      </p:sp>
      <p:sp>
        <p:nvSpPr>
          <p:cNvPr id="5" name="ノート プレースホルダー 4"/>
          <p:cNvSpPr>
            <a:spLocks noGrp="1"/>
          </p:cNvSpPr>
          <p:nvPr>
            <p:ph type="body" sz="quarter" idx="3"/>
          </p:nvPr>
        </p:nvSpPr>
        <p:spPr>
          <a:xfrm>
            <a:off x="709429" y="4925460"/>
            <a:ext cx="5680444" cy="4029621"/>
          </a:xfrm>
          <a:prstGeom prst="rect">
            <a:avLst/>
          </a:prstGeom>
        </p:spPr>
        <p:txBody>
          <a:bodyPr vert="horz" lIns="95455" tIns="47727" rIns="95455" bIns="477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720824"/>
            <a:ext cx="3076977" cy="513789"/>
          </a:xfrm>
          <a:prstGeom prst="rect">
            <a:avLst/>
          </a:prstGeom>
        </p:spPr>
        <p:txBody>
          <a:bodyPr vert="horz" lIns="95455" tIns="47727" rIns="95455" bIns="477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455" tIns="47727" rIns="95455" bIns="47727"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2022/9/20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開催</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48383"/>
              <a:ext cx="5383490" cy="431982"/>
            </a:xfrm>
            <a:prstGeom prst="rect">
              <a:avLst/>
            </a:prstGeom>
            <a:noFill/>
            <a:ln>
              <a:noFill/>
            </a:ln>
          </p:spPr>
          <p:txBody>
            <a:bodyPr wrap="square" rtlCol="0">
              <a:noAutofit/>
            </a:bodyPr>
            <a:lstStyle/>
            <a:p>
              <a:pPr lvl="0">
                <a:defRPr/>
              </a:pPr>
              <a:r>
                <a:rPr kumimoji="1" lang="ja-JP" altLang="en-US" sz="1400" b="1" dirty="0">
                  <a:latin typeface="メイリオ" panose="020B0604030504040204" pitchFamily="50" charset="-128"/>
                  <a:ea typeface="メイリオ" panose="020B0604030504040204" pitchFamily="50" charset="-128"/>
                </a:rPr>
                <a:t>本項目では、チェックリストを記入する前に、イベントの情報を記載してください。</a:t>
              </a:r>
              <a:endParaRPr kumimoji="1" lang="en-US" altLang="ja-JP" sz="1400" b="1" dirty="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a:latin typeface="メイリオ" panose="020B0604030504040204" pitchFamily="50" charset="-128"/>
                  <a:ea typeface="メイリオ" panose="020B0604030504040204" pitchFamily="50" charset="-128"/>
                </a:rPr>
                <a:t>　      </a:t>
              </a:r>
              <a:r>
                <a:rPr kumimoji="1" lang="ja-JP" altLang="en-US" sz="2400" b="1" dirty="0">
                  <a:latin typeface="メイリオ" panose="020B0604030504040204" pitchFamily="50" charset="-128"/>
                  <a:ea typeface="メイリオ" panose="020B0604030504040204" pitchFamily="50" charset="-128"/>
                </a:rPr>
                <a:t>イベント開催時の</a:t>
              </a:r>
              <a:r>
                <a:rPr kumimoji="1" lang="ja-JP" altLang="en-US"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4888998" y="510030"/>
            <a:ext cx="1800000" cy="307777"/>
          </a:xfrm>
          <a:prstGeom prst="rect">
            <a:avLst/>
          </a:prstGeom>
          <a:noFill/>
        </p:spPr>
        <p:txBody>
          <a:bodyPr wrap="square" rtlCol="0">
            <a:spAutoFit/>
          </a:bodyPr>
          <a:lstStyle/>
          <a:p>
            <a:pPr algn="ct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令和４年３月版</a:t>
            </a:r>
            <a:r>
              <a:rPr kumimoji="1" lang="en-US" altLang="ja-JP" sz="1400" b="1" dirty="0">
                <a:latin typeface="メイリオ" panose="020B0604030504040204" pitchFamily="50" charset="-128"/>
                <a:ea typeface="メイリオ" panose="020B0604030504040204" pitchFamily="50" charset="-128"/>
              </a:rPr>
              <a:t>】</a:t>
            </a:r>
            <a:endParaRPr kumimoji="1" lang="ja-JP" altLang="en-US" sz="14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開催日時</a:t>
              </a: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78919"/>
              <a:chOff x="1605772" y="2178562"/>
              <a:chExt cx="5421520" cy="378919"/>
            </a:xfrm>
          </p:grpSpPr>
          <p:sp>
            <p:nvSpPr>
              <p:cNvPr id="59" name="テキスト ボックス 58"/>
              <p:cNvSpPr txBox="1"/>
              <p:nvPr/>
            </p:nvSpPr>
            <p:spPr>
              <a:xfrm>
                <a:off x="1605772" y="2178562"/>
                <a:ext cx="811601" cy="378918"/>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令和</a:t>
                </a:r>
                <a:endParaRPr kumimoji="1" lang="en-US" altLang="ja-JP" sz="14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78919"/>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年</a:t>
                </a:r>
                <a:endParaRPr kumimoji="1" lang="en-US" altLang="ja-JP" sz="14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78919"/>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月</a:t>
                </a:r>
                <a:endParaRPr kumimoji="1" lang="en-US" altLang="ja-JP" sz="14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75680"/>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日</a:t>
                </a:r>
                <a:endParaRPr kumimoji="1" lang="en-US" altLang="ja-JP" sz="14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75680"/>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時</a:t>
                </a:r>
                <a:endParaRPr kumimoji="1" lang="en-US" altLang="ja-JP" sz="14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375680"/>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分　～　</a:t>
                </a:r>
                <a:endParaRPr kumimoji="1" lang="en-US" altLang="ja-JP" sz="14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75680"/>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分</a:t>
                </a:r>
                <a:endParaRPr kumimoji="1" lang="en-US" altLang="ja-JP" sz="14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75680"/>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時</a:t>
                </a:r>
                <a:endParaRPr kumimoji="1" lang="en-US" altLang="ja-JP" sz="14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458043" cy="802590"/>
            <a:chOff x="205683" y="6601509"/>
            <a:chExt cx="645804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出演者・</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b="1" dirty="0">
                    <a:solidFill>
                      <a:schemeClr val="tx1"/>
                    </a:solidFill>
                    <a:latin typeface="メイリオ" panose="020B0604030504040204" pitchFamily="50" charset="-128"/>
                    <a:ea typeface="メイリオ" panose="020B0604030504040204" pitchFamily="50" charset="-128"/>
                  </a:rPr>
                  <a:t>チーム等</a:t>
                </a: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2" name="角丸四角形 111"/>
            <p:cNvSpPr/>
            <p:nvPr/>
          </p:nvSpPr>
          <p:spPr>
            <a:xfrm>
              <a:off x="1678208" y="7046678"/>
              <a:ext cx="4985518" cy="357421"/>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主催者</a:t>
              </a: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9" name="グループ化 118"/>
          <p:cNvGrpSpPr/>
          <p:nvPr/>
        </p:nvGrpSpPr>
        <p:grpSpPr>
          <a:xfrm>
            <a:off x="166000" y="5034887"/>
            <a:ext cx="6458043" cy="479643"/>
            <a:chOff x="185556" y="3410726"/>
            <a:chExt cx="6458043" cy="588221"/>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b="1" dirty="0">
                  <a:solidFill>
                    <a:schemeClr val="tx1"/>
                  </a:solidFill>
                  <a:latin typeface="メイリオ" panose="020B0604030504040204" pitchFamily="50" charset="-128"/>
                  <a:ea typeface="メイリオ" panose="020B0604030504040204" pitchFamily="50" charset="-128"/>
                </a:rPr>
                <a:t>所在地</a:t>
              </a:r>
            </a:p>
          </p:txBody>
        </p:sp>
        <p:sp>
          <p:nvSpPr>
            <p:cNvPr id="12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25" name="グループ化 124"/>
          <p:cNvGrpSpPr/>
          <p:nvPr/>
        </p:nvGrpSpPr>
        <p:grpSpPr>
          <a:xfrm>
            <a:off x="166000" y="5508713"/>
            <a:ext cx="6416095" cy="520174"/>
            <a:chOff x="205683" y="9194845"/>
            <a:chExt cx="6416095" cy="607074"/>
          </a:xfrm>
        </p:grpSpPr>
        <p:grpSp>
          <p:nvGrpSpPr>
            <p:cNvPr id="126" name="グループ化 125"/>
            <p:cNvGrpSpPr/>
            <p:nvPr/>
          </p:nvGrpSpPr>
          <p:grpSpPr>
            <a:xfrm>
              <a:off x="205683" y="9242148"/>
              <a:ext cx="6416095" cy="559771"/>
              <a:chOff x="185556" y="3399045"/>
              <a:chExt cx="6416095" cy="588221"/>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主催者</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400" b="1" dirty="0">
                    <a:solidFill>
                      <a:schemeClr val="tx1"/>
                    </a:solidFill>
                    <a:latin typeface="メイリオ" panose="020B0604030504040204" pitchFamily="50" charset="-128"/>
                    <a:ea typeface="メイリオ" panose="020B0604030504040204" pitchFamily="50" charset="-128"/>
                  </a:rPr>
                  <a:t>連絡先</a:t>
                </a:r>
              </a:p>
            </p:txBody>
          </p:sp>
          <p:sp>
            <p:nvSpPr>
              <p:cNvPr id="131"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28" name="テキスト ボックス 127"/>
            <p:cNvSpPr txBox="1"/>
            <p:nvPr/>
          </p:nvSpPr>
          <p:spPr>
            <a:xfrm>
              <a:off x="1515513" y="919484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25529" y="9195906"/>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p>
        </p:txBody>
      </p:sp>
      <p:sp>
        <p:nvSpPr>
          <p:cNvPr id="4" name="正方形/長方形 3"/>
          <p:cNvSpPr/>
          <p:nvPr/>
        </p:nvSpPr>
        <p:spPr>
          <a:xfrm>
            <a:off x="-19050" y="9160541"/>
            <a:ext cx="6972301" cy="646331"/>
          </a:xfrm>
          <a:prstGeom prst="rect">
            <a:avLst/>
          </a:prstGeom>
        </p:spPr>
        <p:txBody>
          <a:bodyPr wrap="square">
            <a:spAutoFit/>
          </a:bodyPr>
          <a:lstStyle/>
          <a:p>
            <a:pPr marL="446088" indent="-446088"/>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）大声の定義を「観客等が、通常よりも大きな声量で、反復・継続的に声を発すること」とし、これを積極的に推奨する又は必要な対策を十分に施さないイベントは「大声あり」に該当することと整理する。</a:t>
            </a:r>
          </a:p>
        </p:txBody>
      </p:sp>
      <p:grpSp>
        <p:nvGrpSpPr>
          <p:cNvPr id="10" name="グループ化 9"/>
          <p:cNvGrpSpPr/>
          <p:nvPr/>
        </p:nvGrpSpPr>
        <p:grpSpPr>
          <a:xfrm>
            <a:off x="200868" y="8399928"/>
            <a:ext cx="6459589" cy="695888"/>
            <a:chOff x="200868" y="8239287"/>
            <a:chExt cx="6459589" cy="695888"/>
          </a:xfrm>
        </p:grpSpPr>
        <p:grpSp>
          <p:nvGrpSpPr>
            <p:cNvPr id="84" name="グループ化 83"/>
            <p:cNvGrpSpPr/>
            <p:nvPr/>
          </p:nvGrpSpPr>
          <p:grpSpPr>
            <a:xfrm>
              <a:off x="200868" y="8239287"/>
              <a:ext cx="6459589" cy="695888"/>
              <a:chOff x="205084" y="9077929"/>
              <a:chExt cx="6459589" cy="594945"/>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lnSpc>
                    <a:spcPct val="150000"/>
                  </a:lnSpc>
                </a:pPr>
                <a:r>
                  <a:rPr kumimoji="1" lang="ja-JP" altLang="en-US" sz="1400" b="1" dirty="0">
                    <a:solidFill>
                      <a:schemeClr val="tx1"/>
                    </a:solidFill>
                    <a:latin typeface="メイリオ" panose="020B0604030504040204" pitchFamily="50" charset="-128"/>
                    <a:ea typeface="メイリオ" panose="020B0604030504040204" pitchFamily="50" charset="-128"/>
                  </a:rPr>
                  <a:t>その他</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algn="ctr">
                  <a:lnSpc>
                    <a:spcPct val="150000"/>
                  </a:lnSpc>
                </a:pPr>
                <a:r>
                  <a:rPr kumimoji="1" lang="ja-JP" altLang="en-US" sz="1400" b="1" dirty="0">
                    <a:solidFill>
                      <a:schemeClr val="tx1"/>
                    </a:solidFill>
                    <a:latin typeface="メイリオ" panose="020B0604030504040204" pitchFamily="50" charset="-128"/>
                    <a:ea typeface="メイリオ" panose="020B0604030504040204" pitchFamily="50" charset="-128"/>
                  </a:rPr>
                  <a:t>特記事項</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79155" y="909661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1684688" y="8482769"/>
              <a:ext cx="4867595" cy="276999"/>
            </a:xfrm>
            <a:prstGeom prst="rect">
              <a:avLst/>
            </a:prstGeom>
          </p:spPr>
          <p:txBody>
            <a:bodyPr wrap="square">
              <a:spAutoFit/>
            </a:bodyPr>
            <a:lstStyle/>
            <a:p>
              <a:endParaRPr kumimoji="1" lang="ja-JP" altLang="en-US" sz="1200" dirty="0"/>
            </a:p>
          </p:txBody>
        </p:sp>
      </p:grpSp>
      <p:sp>
        <p:nvSpPr>
          <p:cNvPr id="143" name="正方形/長方形 142"/>
          <p:cNvSpPr/>
          <p:nvPr/>
        </p:nvSpPr>
        <p:spPr>
          <a:xfrm>
            <a:off x="5826417" y="40570"/>
            <a:ext cx="964642" cy="4029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別紙５</a:t>
            </a:r>
          </a:p>
        </p:txBody>
      </p:sp>
      <p:grpSp>
        <p:nvGrpSpPr>
          <p:cNvPr id="142" name="グループ化 141"/>
          <p:cNvGrpSpPr/>
          <p:nvPr/>
        </p:nvGrpSpPr>
        <p:grpSpPr>
          <a:xfrm>
            <a:off x="172600" y="1558388"/>
            <a:ext cx="6458043" cy="409533"/>
            <a:chOff x="185556" y="3407740"/>
            <a:chExt cx="6458043"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イベント名</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45"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開催会場</a:t>
              </a: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会場所在地</a:t>
              </a: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4" name="グループ化 153"/>
          <p:cNvGrpSpPr/>
          <p:nvPr/>
        </p:nvGrpSpPr>
        <p:grpSpPr>
          <a:xfrm>
            <a:off x="168641" y="6029045"/>
            <a:ext cx="6697522" cy="1408036"/>
            <a:chOff x="205683" y="4629858"/>
            <a:chExt cx="6697522" cy="1408036"/>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lnSpc>
                  <a:spcPct val="150000"/>
                </a:lnSpc>
              </a:pPr>
              <a:r>
                <a:rPr kumimoji="1" lang="ja-JP" altLang="en-US" sz="1400" b="1" dirty="0">
                  <a:solidFill>
                    <a:schemeClr val="tx1"/>
                  </a:solidFill>
                  <a:latin typeface="メイリオ" panose="020B0604030504040204" pitchFamily="50" charset="-128"/>
                  <a:ea typeface="メイリオ" panose="020B0604030504040204" pitchFamily="50" charset="-128"/>
                </a:rPr>
                <a:t>収容率</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algn="ctr">
                <a:lnSpc>
                  <a:spcPct val="150000"/>
                </a:lnSpc>
              </a:pPr>
              <a:r>
                <a:rPr kumimoji="1" lang="ja-JP" altLang="en-US" sz="1400" b="1" dirty="0">
                  <a:solidFill>
                    <a:schemeClr val="tx1"/>
                  </a:solidFill>
                  <a:latin typeface="メイリオ" panose="020B0604030504040204" pitchFamily="50" charset="-128"/>
                  <a:ea typeface="メイリオ" panose="020B0604030504040204" pitchFamily="50" charset="-128"/>
                </a:rPr>
                <a:t>（上限）</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7" name="テキスト ボックス 156"/>
            <p:cNvSpPr txBox="1"/>
            <p:nvPr/>
          </p:nvSpPr>
          <p:spPr>
            <a:xfrm>
              <a:off x="2224215" y="4629858"/>
              <a:ext cx="1546354" cy="711733"/>
            </a:xfrm>
            <a:prstGeom prst="rect">
              <a:avLst/>
            </a:prstGeom>
            <a:noFill/>
            <a:ln>
              <a:noFill/>
            </a:ln>
          </p:spPr>
          <p:txBody>
            <a:bodyPr wrap="square" rtlCol="0">
              <a:spAutoFit/>
            </a:bodyPr>
            <a:lstStyle/>
            <a:p>
              <a:pPr algn="ctr">
                <a:lnSpc>
                  <a:spcPct val="150000"/>
                </a:lnSpc>
              </a:pPr>
              <a:r>
                <a:rPr kumimoji="1" lang="en-US" altLang="ja-JP" sz="1400" b="1" dirty="0">
                  <a:latin typeface="メイリオ" panose="020B0604030504040204" pitchFamily="50" charset="-128"/>
                  <a:ea typeface="メイリオ" panose="020B0604030504040204" pitchFamily="50" charset="-128"/>
                </a:rPr>
                <a:t>100%</a:t>
              </a:r>
            </a:p>
            <a:p>
              <a:pPr algn="ctr">
                <a:lnSpc>
                  <a:spcPct val="150000"/>
                </a:lnSpc>
              </a:pPr>
              <a:r>
                <a:rPr kumimoji="1" lang="ja-JP" altLang="en-US" sz="1400" b="1" dirty="0">
                  <a:latin typeface="メイリオ" panose="020B0604030504040204" pitchFamily="50" charset="-128"/>
                  <a:ea typeface="メイリオ" panose="020B0604030504040204" pitchFamily="50" charset="-128"/>
                </a:rPr>
                <a:t>（大声なし）</a:t>
              </a:r>
              <a:endParaRPr kumimoji="1" lang="en-US" altLang="ja-JP" sz="14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639701"/>
              <a:ext cx="2188573" cy="711733"/>
            </a:xfrm>
            <a:prstGeom prst="rect">
              <a:avLst/>
            </a:prstGeom>
            <a:noFill/>
            <a:ln>
              <a:noFill/>
            </a:ln>
          </p:spPr>
          <p:txBody>
            <a:bodyPr wrap="square" rtlCol="0">
              <a:spAutoFit/>
            </a:bodyPr>
            <a:lstStyle/>
            <a:p>
              <a:pPr algn="ctr">
                <a:lnSpc>
                  <a:spcPct val="150000"/>
                </a:lnSpc>
              </a:pPr>
              <a:r>
                <a:rPr kumimoji="1" lang="ja-JP" altLang="en-US" sz="1400" b="1" dirty="0">
                  <a:latin typeface="メイリオ" panose="020B0604030504040204" pitchFamily="50" charset="-128"/>
                  <a:ea typeface="メイリオ" panose="020B0604030504040204" pitchFamily="50" charset="-128"/>
                </a:rPr>
                <a:t>人と人とが触れ合わない程度の間隔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326161"/>
              <a:ext cx="1546354" cy="711733"/>
            </a:xfrm>
            <a:prstGeom prst="rect">
              <a:avLst/>
            </a:prstGeom>
            <a:noFill/>
            <a:ln>
              <a:noFill/>
            </a:ln>
          </p:spPr>
          <p:txBody>
            <a:bodyPr wrap="square" rtlCol="0">
              <a:spAutoFit/>
            </a:bodyPr>
            <a:lstStyle/>
            <a:p>
              <a:pPr algn="ctr">
                <a:lnSpc>
                  <a:spcPct val="150000"/>
                </a:lnSpc>
              </a:pPr>
              <a:r>
                <a:rPr kumimoji="1" lang="en-US" altLang="ja-JP" sz="1400" b="1" dirty="0">
                  <a:latin typeface="メイリオ" panose="020B0604030504040204" pitchFamily="50" charset="-128"/>
                  <a:ea typeface="メイリオ" panose="020B0604030504040204" pitchFamily="50" charset="-128"/>
                </a:rPr>
                <a:t>50%</a:t>
              </a:r>
            </a:p>
            <a:p>
              <a:pPr algn="ctr">
                <a:lnSpc>
                  <a:spcPct val="150000"/>
                </a:lnSpc>
              </a:pPr>
              <a:r>
                <a:rPr kumimoji="1" lang="ja-JP" altLang="en-US" sz="1400" b="1" dirty="0">
                  <a:latin typeface="メイリオ" panose="020B0604030504040204" pitchFamily="50" charset="-128"/>
                  <a:ea typeface="メイリオ" panose="020B0604030504040204" pitchFamily="50" charset="-128"/>
                </a:rPr>
                <a:t>（大声あり）</a:t>
              </a:r>
              <a:endParaRPr kumimoji="1" lang="en-US" altLang="ja-JP" sz="14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05986" y="5321629"/>
              <a:ext cx="2797219" cy="711733"/>
            </a:xfrm>
            <a:prstGeom prst="rect">
              <a:avLst/>
            </a:prstGeom>
            <a:noFill/>
            <a:ln>
              <a:noFill/>
            </a:ln>
          </p:spPr>
          <p:txBody>
            <a:bodyPr wrap="square" rtlCol="0">
              <a:spAutoFit/>
            </a:bodyPr>
            <a:lstStyle/>
            <a:p>
              <a:pPr algn="ctr">
                <a:lnSpc>
                  <a:spcPct val="150000"/>
                </a:lnSpc>
              </a:pPr>
              <a:r>
                <a:rPr kumimoji="1" lang="ja-JP" altLang="en-US" sz="1400" b="1" dirty="0">
                  <a:latin typeface="メイリオ" panose="020B0604030504040204" pitchFamily="50" charset="-128"/>
                  <a:ea typeface="メイリオ" panose="020B0604030504040204" pitchFamily="50" charset="-128"/>
                </a:rPr>
                <a:t>十分な人と人との間隔</a:t>
              </a:r>
            </a:p>
            <a:p>
              <a:pPr algn="ctr">
                <a:lnSpc>
                  <a:spcPct val="150000"/>
                </a:lnSpc>
              </a:pPr>
              <a:r>
                <a:rPr kumimoji="1" lang="ja-JP" altLang="en-US" sz="1400" b="1" dirty="0">
                  <a:latin typeface="メイリオ" panose="020B0604030504040204" pitchFamily="50" charset="-128"/>
                  <a:ea typeface="メイリオ" panose="020B0604030504040204" pitchFamily="50" charset="-128"/>
                </a:rPr>
                <a:t>（できるだけ２ｍ、最低１ｍ）</a:t>
              </a: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180208" y="7490104"/>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収容人数</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4167698" y="7342256"/>
              <a:ext cx="1781106"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　　　　　　　　　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4633106" y="7777808"/>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　　　　　　人</a:t>
              </a:r>
              <a:endParaRPr kumimoji="1" lang="en-US" altLang="ja-JP" sz="1200" b="1" dirty="0">
                <a:latin typeface="メイリオ" panose="020B0604030504040204" pitchFamily="50" charset="-128"/>
                <a:ea typeface="メイリオ" panose="020B0604030504040204" pitchFamily="50" charset="-128"/>
              </a:endParaRPr>
            </a:p>
          </p:txBody>
        </p:sp>
      </p:grpSp>
      <p:sp>
        <p:nvSpPr>
          <p:cNvPr id="7" name="テキスト ボックス 6"/>
          <p:cNvSpPr txBox="1"/>
          <p:nvPr/>
        </p:nvSpPr>
        <p:spPr>
          <a:xfrm>
            <a:off x="1767087" y="1567539"/>
            <a:ext cx="4998391" cy="292388"/>
          </a:xfrm>
          <a:prstGeom prst="rect">
            <a:avLst/>
          </a:prstGeom>
          <a:noFill/>
        </p:spPr>
        <p:txBody>
          <a:bodyPr wrap="square" rtlCol="0">
            <a:spAutoFit/>
          </a:bodyPr>
          <a:lstStyle/>
          <a:p>
            <a:r>
              <a:rPr kumimoji="1" lang="ja-JP" altLang="en-US" sz="1300" dirty="0" smtClean="0"/>
              <a:t>講演会</a:t>
            </a:r>
            <a:r>
              <a:rPr kumimoji="1" lang="ja-JP" altLang="en-US" sz="1300" dirty="0" smtClean="0"/>
              <a:t>「鹿ノ瀬のイワシ・タコをめぐる江戸時代の漁業慣行」</a:t>
            </a:r>
            <a:endParaRPr kumimoji="1" lang="ja-JP" altLang="en-US" sz="1300" dirty="0"/>
          </a:p>
        </p:txBody>
      </p:sp>
      <p:sp>
        <p:nvSpPr>
          <p:cNvPr id="8" name="テキスト ボックス 7"/>
          <p:cNvSpPr txBox="1"/>
          <p:nvPr/>
        </p:nvSpPr>
        <p:spPr>
          <a:xfrm>
            <a:off x="2110235" y="2944687"/>
            <a:ext cx="400540" cy="369332"/>
          </a:xfrm>
          <a:prstGeom prst="rect">
            <a:avLst/>
          </a:prstGeom>
          <a:noFill/>
        </p:spPr>
        <p:txBody>
          <a:bodyPr wrap="square" rtlCol="0">
            <a:spAutoFit/>
          </a:bodyPr>
          <a:lstStyle/>
          <a:p>
            <a:r>
              <a:rPr kumimoji="1" lang="ja-JP" altLang="en-US" dirty="0" smtClean="0"/>
              <a:t>４</a:t>
            </a:r>
            <a:endParaRPr kumimoji="1" lang="ja-JP" altLang="en-US" dirty="0"/>
          </a:p>
        </p:txBody>
      </p:sp>
      <p:sp>
        <p:nvSpPr>
          <p:cNvPr id="91" name="テキスト ボックス 90"/>
          <p:cNvSpPr txBox="1"/>
          <p:nvPr/>
        </p:nvSpPr>
        <p:spPr>
          <a:xfrm>
            <a:off x="2719088" y="2920986"/>
            <a:ext cx="525675" cy="369332"/>
          </a:xfrm>
          <a:prstGeom prst="rect">
            <a:avLst/>
          </a:prstGeom>
          <a:noFill/>
        </p:spPr>
        <p:txBody>
          <a:bodyPr wrap="square" rtlCol="0">
            <a:spAutoFit/>
          </a:bodyPr>
          <a:lstStyle/>
          <a:p>
            <a:r>
              <a:rPr kumimoji="1" lang="en-US" altLang="ja-JP" dirty="0"/>
              <a:t>10</a:t>
            </a:r>
            <a:endParaRPr kumimoji="1" lang="ja-JP" altLang="en-US" dirty="0"/>
          </a:p>
        </p:txBody>
      </p:sp>
      <p:sp>
        <p:nvSpPr>
          <p:cNvPr id="92" name="テキスト ボックス 91"/>
          <p:cNvSpPr txBox="1"/>
          <p:nvPr/>
        </p:nvSpPr>
        <p:spPr>
          <a:xfrm>
            <a:off x="3305413" y="2920986"/>
            <a:ext cx="499637" cy="369332"/>
          </a:xfrm>
          <a:prstGeom prst="rect">
            <a:avLst/>
          </a:prstGeom>
          <a:noFill/>
        </p:spPr>
        <p:txBody>
          <a:bodyPr wrap="square" rtlCol="0">
            <a:spAutoFit/>
          </a:bodyPr>
          <a:lstStyle/>
          <a:p>
            <a:r>
              <a:rPr kumimoji="1" lang="en-US" altLang="ja-JP" dirty="0" smtClean="0"/>
              <a:t>1</a:t>
            </a:r>
            <a:endParaRPr kumimoji="1" lang="ja-JP" altLang="en-US" dirty="0"/>
          </a:p>
        </p:txBody>
      </p:sp>
      <p:sp>
        <p:nvSpPr>
          <p:cNvPr id="93" name="テキスト ボックス 92"/>
          <p:cNvSpPr txBox="1"/>
          <p:nvPr/>
        </p:nvSpPr>
        <p:spPr>
          <a:xfrm>
            <a:off x="3831081" y="2908918"/>
            <a:ext cx="529631" cy="369332"/>
          </a:xfrm>
          <a:prstGeom prst="rect">
            <a:avLst/>
          </a:prstGeom>
          <a:noFill/>
        </p:spPr>
        <p:txBody>
          <a:bodyPr wrap="square" rtlCol="0">
            <a:spAutoFit/>
          </a:bodyPr>
          <a:lstStyle/>
          <a:p>
            <a:r>
              <a:rPr kumimoji="1" lang="en-US" altLang="ja-JP" dirty="0"/>
              <a:t>13</a:t>
            </a:r>
            <a:endParaRPr kumimoji="1" lang="ja-JP" altLang="en-US" dirty="0"/>
          </a:p>
        </p:txBody>
      </p:sp>
      <p:sp>
        <p:nvSpPr>
          <p:cNvPr id="94" name="テキスト ボックス 93"/>
          <p:cNvSpPr txBox="1"/>
          <p:nvPr/>
        </p:nvSpPr>
        <p:spPr>
          <a:xfrm>
            <a:off x="4324829" y="2895316"/>
            <a:ext cx="553973" cy="369332"/>
          </a:xfrm>
          <a:prstGeom prst="rect">
            <a:avLst/>
          </a:prstGeom>
          <a:noFill/>
        </p:spPr>
        <p:txBody>
          <a:bodyPr wrap="square" rtlCol="0">
            <a:spAutoFit/>
          </a:bodyPr>
          <a:lstStyle/>
          <a:p>
            <a:r>
              <a:rPr kumimoji="1" lang="en-US" altLang="ja-JP" dirty="0"/>
              <a:t>30</a:t>
            </a:r>
            <a:endParaRPr kumimoji="1" lang="ja-JP" altLang="en-US" dirty="0"/>
          </a:p>
        </p:txBody>
      </p:sp>
      <p:sp>
        <p:nvSpPr>
          <p:cNvPr id="95" name="テキスト ボックス 94"/>
          <p:cNvSpPr txBox="1"/>
          <p:nvPr/>
        </p:nvSpPr>
        <p:spPr>
          <a:xfrm>
            <a:off x="5335804" y="2909400"/>
            <a:ext cx="574955" cy="369332"/>
          </a:xfrm>
          <a:prstGeom prst="rect">
            <a:avLst/>
          </a:prstGeom>
          <a:noFill/>
        </p:spPr>
        <p:txBody>
          <a:bodyPr wrap="square" rtlCol="0">
            <a:spAutoFit/>
          </a:bodyPr>
          <a:lstStyle/>
          <a:p>
            <a:r>
              <a:rPr kumimoji="1" lang="en-US" altLang="ja-JP" dirty="0"/>
              <a:t>15</a:t>
            </a:r>
            <a:endParaRPr kumimoji="1" lang="ja-JP" altLang="en-US" dirty="0"/>
          </a:p>
        </p:txBody>
      </p:sp>
      <p:sp>
        <p:nvSpPr>
          <p:cNvPr id="96" name="テキスト ボックス 95"/>
          <p:cNvSpPr txBox="1"/>
          <p:nvPr/>
        </p:nvSpPr>
        <p:spPr>
          <a:xfrm>
            <a:off x="5910759" y="2905990"/>
            <a:ext cx="495627" cy="369332"/>
          </a:xfrm>
          <a:prstGeom prst="rect">
            <a:avLst/>
          </a:prstGeom>
          <a:noFill/>
        </p:spPr>
        <p:txBody>
          <a:bodyPr wrap="square" rtlCol="0">
            <a:spAutoFit/>
          </a:bodyPr>
          <a:lstStyle/>
          <a:p>
            <a:r>
              <a:rPr kumimoji="1" lang="en-US" altLang="ja-JP" dirty="0"/>
              <a:t>00</a:t>
            </a:r>
            <a:endParaRPr kumimoji="1" lang="ja-JP" altLang="en-US" dirty="0"/>
          </a:p>
        </p:txBody>
      </p:sp>
      <p:sp>
        <p:nvSpPr>
          <p:cNvPr id="97" name="テキスト ボックス 96"/>
          <p:cNvSpPr txBox="1"/>
          <p:nvPr/>
        </p:nvSpPr>
        <p:spPr>
          <a:xfrm>
            <a:off x="1736740" y="3653149"/>
            <a:ext cx="4998391" cy="276999"/>
          </a:xfrm>
          <a:prstGeom prst="rect">
            <a:avLst/>
          </a:prstGeom>
          <a:noFill/>
        </p:spPr>
        <p:txBody>
          <a:bodyPr wrap="square" rtlCol="0">
            <a:spAutoFit/>
          </a:bodyPr>
          <a:lstStyle/>
          <a:p>
            <a:r>
              <a:rPr kumimoji="1" lang="ja-JP" altLang="en-US" sz="1200" dirty="0" smtClean="0"/>
              <a:t>明石市立文化博物館　大会議室</a:t>
            </a:r>
            <a:endParaRPr kumimoji="1" lang="ja-JP" altLang="en-US" sz="1200" dirty="0"/>
          </a:p>
        </p:txBody>
      </p:sp>
      <p:sp>
        <p:nvSpPr>
          <p:cNvPr id="98" name="テキスト ボックス 97"/>
          <p:cNvSpPr txBox="1"/>
          <p:nvPr/>
        </p:nvSpPr>
        <p:spPr>
          <a:xfrm>
            <a:off x="1733180" y="4100447"/>
            <a:ext cx="4998391" cy="276999"/>
          </a:xfrm>
          <a:prstGeom prst="rect">
            <a:avLst/>
          </a:prstGeom>
          <a:noFill/>
        </p:spPr>
        <p:txBody>
          <a:bodyPr wrap="square" rtlCol="0">
            <a:spAutoFit/>
          </a:bodyPr>
          <a:lstStyle/>
          <a:p>
            <a:r>
              <a:rPr kumimoji="1" lang="ja-JP" altLang="en-US" sz="1200" dirty="0" smtClean="0"/>
              <a:t>明石市上ノ丸</a:t>
            </a:r>
            <a:r>
              <a:rPr kumimoji="1" lang="en-US" altLang="ja-JP" sz="1200" dirty="0" smtClean="0"/>
              <a:t>2-13-1</a:t>
            </a:r>
            <a:endParaRPr kumimoji="1" lang="ja-JP" altLang="en-US" sz="1200" dirty="0"/>
          </a:p>
        </p:txBody>
      </p:sp>
      <p:sp>
        <p:nvSpPr>
          <p:cNvPr id="99" name="テキスト ボックス 98"/>
          <p:cNvSpPr txBox="1"/>
          <p:nvPr/>
        </p:nvSpPr>
        <p:spPr>
          <a:xfrm>
            <a:off x="1684688" y="4556778"/>
            <a:ext cx="4998391" cy="461665"/>
          </a:xfrm>
          <a:prstGeom prst="rect">
            <a:avLst/>
          </a:prstGeom>
          <a:noFill/>
        </p:spPr>
        <p:txBody>
          <a:bodyPr wrap="square" rtlCol="0">
            <a:spAutoFit/>
          </a:bodyPr>
          <a:lstStyle/>
          <a:p>
            <a:r>
              <a:rPr kumimoji="1" lang="ja-JP" altLang="en-US" sz="1200" dirty="0" smtClean="0"/>
              <a:t>明石市　神戸大学大学院人文学研究科地域連携センター　明石市立文化博物館</a:t>
            </a:r>
            <a:endParaRPr kumimoji="1" lang="ja-JP" altLang="en-US" sz="1200" dirty="0"/>
          </a:p>
        </p:txBody>
      </p:sp>
      <p:sp>
        <p:nvSpPr>
          <p:cNvPr id="100" name="テキスト ボックス 99"/>
          <p:cNvSpPr txBox="1"/>
          <p:nvPr/>
        </p:nvSpPr>
        <p:spPr>
          <a:xfrm>
            <a:off x="2396451" y="5657365"/>
            <a:ext cx="1234325" cy="307777"/>
          </a:xfrm>
          <a:prstGeom prst="rect">
            <a:avLst/>
          </a:prstGeom>
          <a:noFill/>
        </p:spPr>
        <p:txBody>
          <a:bodyPr wrap="square" rtlCol="0">
            <a:spAutoFit/>
          </a:bodyPr>
          <a:lstStyle/>
          <a:p>
            <a:r>
              <a:rPr kumimoji="1" lang="en-US" altLang="ja-JP" sz="1400" dirty="0" smtClean="0"/>
              <a:t>078(918)5400</a:t>
            </a:r>
            <a:endParaRPr kumimoji="1" lang="ja-JP" altLang="en-US" sz="1400" dirty="0"/>
          </a:p>
        </p:txBody>
      </p:sp>
      <p:sp>
        <p:nvSpPr>
          <p:cNvPr id="9" name="テキスト ボックス 8"/>
          <p:cNvSpPr txBox="1"/>
          <p:nvPr/>
        </p:nvSpPr>
        <p:spPr>
          <a:xfrm>
            <a:off x="3915480" y="6224767"/>
            <a:ext cx="398656" cy="369332"/>
          </a:xfrm>
          <a:prstGeom prst="rect">
            <a:avLst/>
          </a:prstGeom>
          <a:noFill/>
        </p:spPr>
        <p:txBody>
          <a:bodyPr wrap="square" rtlCol="0">
            <a:spAutoFit/>
          </a:bodyPr>
          <a:lstStyle/>
          <a:p>
            <a:r>
              <a:rPr kumimoji="1" lang="ja-JP" altLang="en-US" dirty="0"/>
              <a:t>✔</a:t>
            </a:r>
          </a:p>
        </p:txBody>
      </p:sp>
      <p:sp>
        <p:nvSpPr>
          <p:cNvPr id="102" name="テキスト ボックス 101"/>
          <p:cNvSpPr txBox="1"/>
          <p:nvPr/>
        </p:nvSpPr>
        <p:spPr>
          <a:xfrm>
            <a:off x="5188177" y="7548671"/>
            <a:ext cx="558551" cy="369332"/>
          </a:xfrm>
          <a:prstGeom prst="rect">
            <a:avLst/>
          </a:prstGeom>
          <a:noFill/>
        </p:spPr>
        <p:txBody>
          <a:bodyPr wrap="square" rtlCol="0">
            <a:spAutoFit/>
          </a:bodyPr>
          <a:lstStyle/>
          <a:p>
            <a:r>
              <a:rPr kumimoji="1" lang="en-US" altLang="ja-JP" dirty="0" smtClean="0"/>
              <a:t>80</a:t>
            </a:r>
            <a:endParaRPr kumimoji="1" lang="ja-JP" altLang="en-US" dirty="0"/>
          </a:p>
        </p:txBody>
      </p:sp>
      <p:sp>
        <p:nvSpPr>
          <p:cNvPr id="103" name="テキスト ボックス 102"/>
          <p:cNvSpPr txBox="1"/>
          <p:nvPr/>
        </p:nvSpPr>
        <p:spPr>
          <a:xfrm>
            <a:off x="5205040" y="7957752"/>
            <a:ext cx="541687" cy="369332"/>
          </a:xfrm>
          <a:prstGeom prst="rect">
            <a:avLst/>
          </a:prstGeom>
          <a:noFill/>
        </p:spPr>
        <p:txBody>
          <a:bodyPr wrap="square" rtlCol="0">
            <a:spAutoFit/>
          </a:bodyPr>
          <a:lstStyle/>
          <a:p>
            <a:r>
              <a:rPr kumimoji="1" lang="en-US" altLang="ja-JP" dirty="0"/>
              <a:t>50</a:t>
            </a:r>
            <a:endParaRPr kumimoji="1" lang="ja-JP" altLang="en-US" dirty="0"/>
          </a:p>
        </p:txBody>
      </p:sp>
      <p:sp>
        <p:nvSpPr>
          <p:cNvPr id="105" name="テキスト ボックス 104"/>
          <p:cNvSpPr txBox="1"/>
          <p:nvPr/>
        </p:nvSpPr>
        <p:spPr>
          <a:xfrm>
            <a:off x="1713754" y="8461092"/>
            <a:ext cx="4998391" cy="461665"/>
          </a:xfrm>
          <a:prstGeom prst="rect">
            <a:avLst/>
          </a:prstGeom>
          <a:noFill/>
        </p:spPr>
        <p:txBody>
          <a:bodyPr wrap="square" rtlCol="0">
            <a:spAutoFit/>
          </a:bodyPr>
          <a:lstStyle/>
          <a:p>
            <a:r>
              <a:rPr kumimoji="1" lang="ja-JP" altLang="en-US" sz="1200" dirty="0" smtClean="0"/>
              <a:t>講演会で聴講が主であること、全員検温・消毒・マスクを徹底していること</a:t>
            </a:r>
            <a:endParaRPr kumimoji="1" lang="ja-JP" altLang="en-US" sz="1200" dirty="0"/>
          </a:p>
        </p:txBody>
      </p:sp>
      <p:sp>
        <p:nvSpPr>
          <p:cNvPr id="106" name="テキスト ボックス 105"/>
          <p:cNvSpPr txBox="1"/>
          <p:nvPr/>
        </p:nvSpPr>
        <p:spPr>
          <a:xfrm>
            <a:off x="1733180" y="2116145"/>
            <a:ext cx="4998391" cy="276999"/>
          </a:xfrm>
          <a:prstGeom prst="rect">
            <a:avLst/>
          </a:prstGeom>
          <a:noFill/>
        </p:spPr>
        <p:txBody>
          <a:bodyPr wrap="square" rtlCol="0">
            <a:spAutoFit/>
          </a:bodyPr>
          <a:lstStyle/>
          <a:p>
            <a:r>
              <a:rPr kumimoji="1" lang="ja-JP" altLang="en-US" sz="1200" dirty="0" smtClean="0"/>
              <a:t>講師　</a:t>
            </a:r>
            <a:r>
              <a:rPr kumimoji="1" lang="ja-JP" altLang="en-US" sz="1200" dirty="0" smtClean="0"/>
              <a:t>加納亜由子氏</a:t>
            </a:r>
            <a:r>
              <a:rPr kumimoji="1" lang="ja-JP" altLang="en-US" sz="1200" dirty="0" smtClean="0"/>
              <a:t>　</a:t>
            </a:r>
            <a:r>
              <a:rPr kumimoji="1" lang="ja-JP" altLang="en-US" sz="1200" dirty="0" smtClean="0"/>
              <a:t>（兵庫県企画部地域振興課学芸員）</a:t>
            </a:r>
            <a:endParaRPr kumimoji="1" lang="ja-JP" altLang="en-US" sz="1200" dirty="0"/>
          </a:p>
        </p:txBody>
      </p:sp>
      <p:sp>
        <p:nvSpPr>
          <p:cNvPr id="107" name="テキスト ボックス 106"/>
          <p:cNvSpPr txBox="1"/>
          <p:nvPr/>
        </p:nvSpPr>
        <p:spPr>
          <a:xfrm>
            <a:off x="1782029" y="6155141"/>
            <a:ext cx="398656" cy="369332"/>
          </a:xfrm>
          <a:prstGeom prst="rect">
            <a:avLst/>
          </a:prstGeom>
          <a:noFill/>
        </p:spPr>
        <p:txBody>
          <a:bodyPr wrap="square" rtlCol="0">
            <a:spAutoFit/>
          </a:bodyPr>
          <a:lstStyle/>
          <a:p>
            <a:r>
              <a:rPr kumimoji="1" lang="ja-JP" altLang="en-US" dirty="0"/>
              <a:t>✔</a:t>
            </a:r>
          </a:p>
        </p:txBody>
      </p:sp>
    </p:spTree>
    <p:extLst>
      <p:ext uri="{BB962C8B-B14F-4D97-AF65-F5344CB8AC3E}">
        <p14:creationId xmlns:p14="http://schemas.microsoft.com/office/powerpoint/2010/main" val="289819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39939" y="1329869"/>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イベント開催時には、</a:t>
              </a:r>
              <a:r>
                <a:rPr kumimoji="1" lang="ja-JP" altLang="en-US" sz="1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下記の項目（イベント開催時の必要な感染防止策）を満たすことが必要です。</a:t>
              </a:r>
              <a:endParaRPr kumimoji="1" lang="en-US" altLang="ja-JP" sz="1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180975" lvl="0" indent="-180975">
                <a:lnSpc>
                  <a:spcPct val="150000"/>
                </a:lnSpc>
                <a:defRPr/>
              </a:pPr>
              <a:r>
                <a:rPr kumimoji="1" lang="en-US" altLang="ja-JP" sz="1100" b="1" dirty="0">
                  <a:latin typeface="メイリオ" panose="020B0604030504040204" pitchFamily="50" charset="-128"/>
                  <a:ea typeface="メイリオ" panose="020B0604030504040204" pitchFamily="50" charset="-128"/>
                </a:rPr>
                <a:t>※5,000</a:t>
              </a:r>
              <a:r>
                <a:rPr kumimoji="1" lang="ja-JP" altLang="en-US" sz="1100" b="1" noProof="0" dirty="0">
                  <a:latin typeface="メイリオ" panose="020B0604030504040204" pitchFamily="50" charset="-128"/>
                  <a:ea typeface="メイリオ" panose="020B0604030504040204" pitchFamily="50" charset="-128"/>
                </a:rPr>
                <a:t>人超かつ収容率</a:t>
              </a:r>
              <a:r>
                <a:rPr kumimoji="1" lang="en-US" altLang="ja-JP" sz="1100" b="1" noProof="0" dirty="0">
                  <a:latin typeface="メイリオ" panose="020B0604030504040204" pitchFamily="50" charset="-128"/>
                  <a:ea typeface="メイリオ" panose="020B0604030504040204" pitchFamily="50" charset="-128"/>
                </a:rPr>
                <a:t>50%</a:t>
              </a:r>
              <a:r>
                <a:rPr kumimoji="1" lang="ja-JP" altLang="en-US" sz="11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461665"/>
            <a:chOff x="-206197" y="51078"/>
            <a:chExt cx="7565642" cy="461665"/>
          </a:xfrm>
        </p:grpSpPr>
        <p:sp>
          <p:nvSpPr>
            <p:cNvPr id="104" name="テキスト ボックス 103"/>
            <p:cNvSpPr txBox="1"/>
            <p:nvPr/>
          </p:nvSpPr>
          <p:spPr>
            <a:xfrm>
              <a:off x="-206197" y="51078"/>
              <a:ext cx="7565642" cy="461665"/>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0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defRPr/>
              </a:pPr>
              <a:r>
                <a:rPr kumimoji="1" lang="ja-JP" altLang="en-US" sz="14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0409"/>
              <a:ext cx="4281536" cy="1887696"/>
            </a:xfrm>
            <a:prstGeom prst="rect">
              <a:avLst/>
            </a:prstGeom>
            <a:noFill/>
            <a:ln>
              <a:noFill/>
            </a:ln>
          </p:spPr>
          <p:txBody>
            <a:bodyPr wrap="square" rtlCol="0" anchor="b">
              <a:spAutoFit/>
            </a:bodyPr>
            <a:lstStyle/>
            <a:p>
              <a:pPr lvl="0">
                <a:lnSpc>
                  <a:spcPts val="18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大声なしの場合</a:t>
              </a:r>
              <a:r>
                <a:rPr kumimoji="1" lang="en-US" altLang="ja-JP" sz="1400" b="1" dirty="0">
                  <a:latin typeface="メイリオ" panose="020B0604030504040204" pitchFamily="50" charset="-128"/>
                  <a:ea typeface="メイリオ" panose="020B0604030504040204" pitchFamily="50" charset="-128"/>
                </a:rPr>
                <a:t>】</a:t>
              </a:r>
            </a:p>
            <a:p>
              <a:pPr lvl="0">
                <a:lnSpc>
                  <a:spcPts val="1800"/>
                </a:lnSpc>
                <a:defRPr/>
              </a:pPr>
              <a:r>
                <a:rPr kumimoji="1" lang="ja-JP" altLang="en-US" sz="1400" b="1" dirty="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400" b="1" dirty="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100" b="1" dirty="0">
                  <a:latin typeface="メイリオ" panose="020B0604030504040204" pitchFamily="50" charset="-128"/>
                  <a:ea typeface="メイリオ" panose="020B0604030504040204" pitchFamily="50" charset="-128"/>
                </a:rPr>
                <a:t>（</a:t>
              </a:r>
              <a:r>
                <a:rPr kumimoji="1" lang="en-US" altLang="ja-JP" sz="1100" b="1" dirty="0">
                  <a:latin typeface="メイリオ" panose="020B0604030504040204" pitchFamily="50" charset="-128"/>
                  <a:ea typeface="メイリオ" panose="020B0604030504040204" pitchFamily="50" charset="-128"/>
                </a:rPr>
                <a:t>※</a:t>
              </a:r>
              <a:r>
                <a:rPr kumimoji="1" lang="ja-JP" altLang="en-US" sz="1100" b="1" dirty="0">
                  <a:latin typeface="メイリオ" panose="020B0604030504040204" pitchFamily="50" charset="-128"/>
                  <a:ea typeface="メイリオ" panose="020B0604030504040204" pitchFamily="50" charset="-128"/>
                </a:rPr>
                <a:t>）大声の定義を「観客等が、①通常よりも大きな声量で、②反復・継続的に声を発すること」とする。</a:t>
              </a: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defRPr/>
              </a:pPr>
              <a:r>
                <a:rPr kumimoji="1" lang="ja-JP" altLang="en-US" sz="1400" b="1" dirty="0">
                  <a:solidFill>
                    <a:schemeClr val="tx1"/>
                  </a:solidFill>
                  <a:latin typeface="メイリオ" panose="020B0604030504040204" pitchFamily="50" charset="-128"/>
                  <a:ea typeface="メイリオ" panose="020B0604030504040204" pitchFamily="50" charset="-128"/>
                </a:rPr>
                <a:t>②手洗、手指・施設消毒の徹底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51535" y="3374826"/>
              <a:ext cx="4281536" cy="553998"/>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主催者側による施設内（出入口、トイレ、共用部等）の定期的かつこまめな消毒の実施</a:t>
              </a:r>
            </a:p>
          </p:txBody>
        </p:sp>
        <p:sp>
          <p:nvSpPr>
            <p:cNvPr id="56" name="テキスト ボックス 55"/>
            <p:cNvSpPr txBox="1"/>
            <p:nvPr/>
          </p:nvSpPr>
          <p:spPr>
            <a:xfrm>
              <a:off x="2347138" y="2570776"/>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こまめな手洗や手指消毒の徹底を促す（会場出入口等へのアルコール等の手指消毒液の設置や場内アナウンス等の実施。）。</a:t>
              </a: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4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31792"/>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法令を遵守した空調設備の設置による常時換気又はこまめな換気（１時間に２回以上・１回に５分間以上等）の徹底</a:t>
              </a: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defRPr/>
              </a:pPr>
              <a:r>
                <a:rPr kumimoji="1" lang="ja-JP" altLang="en-US" sz="1400" b="1" dirty="0">
                  <a:solidFill>
                    <a:schemeClr val="tx1"/>
                  </a:solidFill>
                  <a:latin typeface="メイリオ" panose="020B0604030504040204" pitchFamily="50" charset="-128"/>
                  <a:ea typeface="メイリオ" panose="020B0604030504040204" pitchFamily="50" charset="-128"/>
                </a:rPr>
                <a:t>④来場者間の密集回避</a:t>
              </a: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39997"/>
              <a:ext cx="4281536" cy="553998"/>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入退場時の密集を回避するための措置（入場ゲートの増設や時間差入退場等）の実施</a:t>
              </a: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982853"/>
              <a:ext cx="4281536" cy="553998"/>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休憩時間や待合場所での密集も回避するための人員配置や動線確保等の体制構築</a:t>
              </a:r>
            </a:p>
          </p:txBody>
        </p:sp>
        <p:sp>
          <p:nvSpPr>
            <p:cNvPr id="84" name="テキスト ボックス 83"/>
            <p:cNvSpPr txBox="1"/>
            <p:nvPr/>
          </p:nvSpPr>
          <p:spPr>
            <a:xfrm>
              <a:off x="2330100" y="3511521"/>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大声を伴わない場合には、人と人とが触れ合わない間隔、大声を伴う可能性のあるイベントは、前後左右の座席との身体的距離の確保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4933047" y="506889"/>
            <a:ext cx="1800000" cy="307777"/>
          </a:xfrm>
          <a:prstGeom prst="rect">
            <a:avLst/>
          </a:prstGeom>
          <a:noFill/>
        </p:spPr>
        <p:txBody>
          <a:bodyPr wrap="square" rtlCol="0">
            <a:spAutoFit/>
          </a:bodyPr>
          <a:lstStyle/>
          <a:p>
            <a:pPr algn="ct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令和４年３月版</a:t>
            </a:r>
            <a:r>
              <a:rPr kumimoji="1" lang="en-US" altLang="ja-JP" sz="1400" b="1" dirty="0">
                <a:latin typeface="メイリオ" panose="020B0604030504040204" pitchFamily="50" charset="-128"/>
                <a:ea typeface="メイリオ" panose="020B0604030504040204" pitchFamily="50" charset="-128"/>
              </a:rPr>
              <a:t>】</a:t>
            </a:r>
            <a:endParaRPr kumimoji="1" lang="ja-JP" altLang="en-US" sz="14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5406" y="4384636"/>
            <a:ext cx="4301601" cy="788677"/>
          </a:xfrm>
          <a:prstGeom prst="rect">
            <a:avLst/>
          </a:prstGeom>
          <a:noFill/>
          <a:ln>
            <a:noFill/>
          </a:ln>
        </p:spPr>
        <p:txBody>
          <a:bodyPr wrap="square" rtlCol="0" anchor="b">
            <a:spAutoFit/>
          </a:bodyPr>
          <a:lstStyle/>
          <a:p>
            <a:pPr lvl="0">
              <a:lnSpc>
                <a:spcPts val="1800"/>
              </a:lnSpc>
              <a:defRPr/>
            </a:pP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大声ありの場合</a:t>
            </a:r>
            <a:r>
              <a:rPr kumimoji="1" lang="en-US" altLang="ja-JP" sz="1400" b="1" dirty="0">
                <a:latin typeface="メイリオ" panose="020B0604030504040204" pitchFamily="50" charset="-128"/>
                <a:ea typeface="メイリオ" panose="020B0604030504040204" pitchFamily="50" charset="-128"/>
              </a:rPr>
              <a:t>】</a:t>
            </a:r>
          </a:p>
          <a:p>
            <a:pPr lvl="0">
              <a:lnSpc>
                <a:spcPts val="1800"/>
              </a:lnSpc>
              <a:defRPr/>
            </a:pPr>
            <a:r>
              <a:rPr kumimoji="1" lang="ja-JP" altLang="en-US" sz="1400" b="1" dirty="0">
                <a:latin typeface="メイリオ" panose="020B0604030504040204" pitchFamily="50" charset="-128"/>
                <a:ea typeface="メイリオ" panose="020B0604030504040204" pitchFamily="50" charset="-128"/>
              </a:rPr>
              <a:t>「大声なしの場合」の「大声」を「常時大声を出す行為」と読み替える。</a:t>
            </a:r>
            <a:endParaRPr kumimoji="1" lang="en-US" altLang="ja-JP" sz="1400" b="1" dirty="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3881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44" name="テキスト ボックス 43"/>
          <p:cNvSpPr txBox="1"/>
          <p:nvPr/>
        </p:nvSpPr>
        <p:spPr>
          <a:xfrm>
            <a:off x="1852140" y="3519529"/>
            <a:ext cx="398656" cy="369332"/>
          </a:xfrm>
          <a:prstGeom prst="rect">
            <a:avLst/>
          </a:prstGeom>
          <a:noFill/>
        </p:spPr>
        <p:txBody>
          <a:bodyPr wrap="square" rtlCol="0">
            <a:spAutoFit/>
          </a:bodyPr>
          <a:lstStyle/>
          <a:p>
            <a:r>
              <a:rPr kumimoji="1" lang="ja-JP" altLang="en-US" dirty="0"/>
              <a:t>✔</a:t>
            </a:r>
          </a:p>
        </p:txBody>
      </p:sp>
      <p:sp>
        <p:nvSpPr>
          <p:cNvPr id="45" name="テキスト ボックス 44"/>
          <p:cNvSpPr txBox="1"/>
          <p:nvPr/>
        </p:nvSpPr>
        <p:spPr>
          <a:xfrm>
            <a:off x="1852140" y="5371354"/>
            <a:ext cx="398656" cy="369332"/>
          </a:xfrm>
          <a:prstGeom prst="rect">
            <a:avLst/>
          </a:prstGeom>
          <a:noFill/>
        </p:spPr>
        <p:txBody>
          <a:bodyPr wrap="square" rtlCol="0">
            <a:spAutoFit/>
          </a:bodyPr>
          <a:lstStyle/>
          <a:p>
            <a:r>
              <a:rPr kumimoji="1" lang="ja-JP" altLang="en-US" dirty="0"/>
              <a:t>✔</a:t>
            </a:r>
          </a:p>
        </p:txBody>
      </p:sp>
      <p:sp>
        <p:nvSpPr>
          <p:cNvPr id="46" name="テキスト ボックス 45"/>
          <p:cNvSpPr txBox="1"/>
          <p:nvPr/>
        </p:nvSpPr>
        <p:spPr>
          <a:xfrm>
            <a:off x="1888992" y="6187905"/>
            <a:ext cx="398656" cy="369332"/>
          </a:xfrm>
          <a:prstGeom prst="rect">
            <a:avLst/>
          </a:prstGeom>
          <a:noFill/>
        </p:spPr>
        <p:txBody>
          <a:bodyPr wrap="square" rtlCol="0">
            <a:spAutoFit/>
          </a:bodyPr>
          <a:lstStyle/>
          <a:p>
            <a:r>
              <a:rPr kumimoji="1" lang="ja-JP" altLang="en-US" dirty="0"/>
              <a:t>✔</a:t>
            </a:r>
          </a:p>
        </p:txBody>
      </p:sp>
      <p:sp>
        <p:nvSpPr>
          <p:cNvPr id="49" name="テキスト ボックス 48"/>
          <p:cNvSpPr txBox="1"/>
          <p:nvPr/>
        </p:nvSpPr>
        <p:spPr>
          <a:xfrm>
            <a:off x="1852140" y="7080933"/>
            <a:ext cx="398656" cy="369332"/>
          </a:xfrm>
          <a:prstGeom prst="rect">
            <a:avLst/>
          </a:prstGeom>
          <a:noFill/>
        </p:spPr>
        <p:txBody>
          <a:bodyPr wrap="square" rtlCol="0">
            <a:spAutoFit/>
          </a:bodyPr>
          <a:lstStyle/>
          <a:p>
            <a:r>
              <a:rPr kumimoji="1" lang="ja-JP" altLang="en-US" dirty="0"/>
              <a:t>✔</a:t>
            </a:r>
          </a:p>
        </p:txBody>
      </p:sp>
      <p:sp>
        <p:nvSpPr>
          <p:cNvPr id="50" name="テキスト ボックス 49"/>
          <p:cNvSpPr txBox="1"/>
          <p:nvPr/>
        </p:nvSpPr>
        <p:spPr>
          <a:xfrm flipH="1">
            <a:off x="1846308" y="7974786"/>
            <a:ext cx="397439" cy="369332"/>
          </a:xfrm>
          <a:prstGeom prst="rect">
            <a:avLst/>
          </a:prstGeom>
          <a:noFill/>
        </p:spPr>
        <p:txBody>
          <a:bodyPr wrap="square" rtlCol="0">
            <a:spAutoFit/>
          </a:bodyPr>
          <a:lstStyle/>
          <a:p>
            <a:r>
              <a:rPr kumimoji="1" lang="ja-JP" altLang="en-US" dirty="0"/>
              <a:t>✔</a:t>
            </a:r>
          </a:p>
        </p:txBody>
      </p:sp>
      <p:sp>
        <p:nvSpPr>
          <p:cNvPr id="58" name="テキスト ボックス 57"/>
          <p:cNvSpPr txBox="1"/>
          <p:nvPr/>
        </p:nvSpPr>
        <p:spPr>
          <a:xfrm>
            <a:off x="1843753" y="8482870"/>
            <a:ext cx="398656" cy="369332"/>
          </a:xfrm>
          <a:prstGeom prst="rect">
            <a:avLst/>
          </a:prstGeom>
          <a:noFill/>
        </p:spPr>
        <p:txBody>
          <a:bodyPr wrap="square" rtlCol="0">
            <a:spAutoFit/>
          </a:bodyPr>
          <a:lstStyle/>
          <a:p>
            <a:r>
              <a:rPr kumimoji="1" lang="ja-JP" altLang="en-US" dirty="0"/>
              <a:t>✔</a:t>
            </a:r>
          </a:p>
        </p:txBody>
      </p:sp>
      <p:sp>
        <p:nvSpPr>
          <p:cNvPr id="59" name="テキスト ボックス 58"/>
          <p:cNvSpPr txBox="1"/>
          <p:nvPr/>
        </p:nvSpPr>
        <p:spPr>
          <a:xfrm>
            <a:off x="1867557" y="9062041"/>
            <a:ext cx="398656" cy="369332"/>
          </a:xfrm>
          <a:prstGeom prst="rect">
            <a:avLst/>
          </a:prstGeom>
          <a:noFill/>
        </p:spPr>
        <p:txBody>
          <a:bodyPr wrap="square" rtlCol="0">
            <a:spAutoFit/>
          </a:bodyPr>
          <a:lstStyle/>
          <a:p>
            <a:r>
              <a:rPr kumimoji="1" lang="ja-JP" altLang="en-US" dirty="0"/>
              <a:t>✔</a:t>
            </a:r>
          </a:p>
        </p:txBody>
      </p:sp>
    </p:spTree>
    <p:extLst>
      <p:ext uri="{BB962C8B-B14F-4D97-AF65-F5344CB8AC3E}">
        <p14:creationId xmlns:p14="http://schemas.microsoft.com/office/powerpoint/2010/main" val="103138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53587" y="1323753"/>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イベント開催時には、</a:t>
              </a:r>
              <a:r>
                <a:rPr kumimoji="1" lang="ja-JP" altLang="en-US" sz="1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下記の項目（イベント開催時の必要な感染防止策）を満たすことが必要です。</a:t>
              </a:r>
              <a:endParaRPr kumimoji="1" lang="en-US" altLang="ja-JP" sz="1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180975" lvl="0" indent="-180975">
                <a:lnSpc>
                  <a:spcPct val="150000"/>
                </a:lnSpc>
                <a:defRPr/>
              </a:pPr>
              <a:r>
                <a:rPr kumimoji="1" lang="en-US" altLang="ja-JP" sz="1100" b="1" dirty="0">
                  <a:latin typeface="メイリオ" panose="020B0604030504040204" pitchFamily="50" charset="-128"/>
                  <a:ea typeface="メイリオ" panose="020B0604030504040204" pitchFamily="50" charset="-128"/>
                </a:rPr>
                <a:t>※5,000</a:t>
              </a:r>
              <a:r>
                <a:rPr kumimoji="1" lang="ja-JP" altLang="en-US" sz="1100" b="1" noProof="0" dirty="0">
                  <a:latin typeface="メイリオ" panose="020B0604030504040204" pitchFamily="50" charset="-128"/>
                  <a:ea typeface="メイリオ" panose="020B0604030504040204" pitchFamily="50" charset="-128"/>
                </a:rPr>
                <a:t>人超かつ収容率</a:t>
              </a:r>
              <a:r>
                <a:rPr kumimoji="1" lang="en-US" altLang="ja-JP" sz="1100" b="1" noProof="0" dirty="0">
                  <a:latin typeface="メイリオ" panose="020B0604030504040204" pitchFamily="50" charset="-128"/>
                  <a:ea typeface="メイリオ" panose="020B0604030504040204" pitchFamily="50" charset="-128"/>
                </a:rPr>
                <a:t>50%</a:t>
              </a:r>
              <a:r>
                <a:rPr kumimoji="1" lang="ja-JP" altLang="en-US" sz="11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78268" y="7329161"/>
            <a:ext cx="6406334" cy="2006595"/>
            <a:chOff x="271410" y="2339406"/>
            <a:chExt cx="640633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71410" y="2339406"/>
              <a:ext cx="1357200"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defRPr/>
              </a:pPr>
              <a:r>
                <a:rPr kumimoji="1" lang="ja-JP" altLang="en-US" sz="1400" b="1" dirty="0">
                  <a:solidFill>
                    <a:schemeClr val="tx1"/>
                  </a:solidFill>
                  <a:latin typeface="メイリオ" panose="020B0604030504040204" pitchFamily="50" charset="-128"/>
                  <a:ea typeface="メイリオ" panose="020B0604030504040204" pitchFamily="50" charset="-128"/>
                </a:rPr>
                <a:t>⑦参加者の　把握・管理等</a:t>
              </a: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774935"/>
              <a:ext cx="4281536" cy="553998"/>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時差入退場の実施や直行・直帰の呼びかけ等イベント前後の感染防止の注意喚起</a:t>
              </a: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371190"/>
              <a:ext cx="4281536" cy="553998"/>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チケット購入時又は入場時の連絡先確認やアプリ等を活用した参加者の把握</a:t>
              </a:r>
            </a:p>
          </p:txBody>
        </p:sp>
        <p:sp>
          <p:nvSpPr>
            <p:cNvPr id="84" name="テキスト ボックス 83"/>
            <p:cNvSpPr txBox="1"/>
            <p:nvPr/>
          </p:nvSpPr>
          <p:spPr>
            <a:xfrm>
              <a:off x="2330100" y="2947525"/>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入場時の検温、有症状（発熱又は風邪等の症状）等を理由に入場できなかった際の払戻し措置等により、有症状者の入場を確実に防止</a:t>
              </a:r>
            </a:p>
          </p:txBody>
        </p:sp>
      </p:grpSp>
      <p:grpSp>
        <p:nvGrpSpPr>
          <p:cNvPr id="45" name="グループ化 44"/>
          <p:cNvGrpSpPr/>
          <p:nvPr/>
        </p:nvGrpSpPr>
        <p:grpSpPr>
          <a:xfrm>
            <a:off x="259218" y="2626122"/>
            <a:ext cx="6425384" cy="2481368"/>
            <a:chOff x="252360" y="2339406"/>
            <a:chExt cx="6425384" cy="2481368"/>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52360" y="2339406"/>
              <a:ext cx="1358338"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defRPr/>
              </a:pPr>
              <a:r>
                <a:rPr kumimoji="1" lang="ja-JP" altLang="en-US" sz="1400" b="1" dirty="0">
                  <a:solidFill>
                    <a:schemeClr val="tx1"/>
                  </a:solidFill>
                  <a:latin typeface="メイリオ" panose="020B0604030504040204" pitchFamily="50" charset="-128"/>
                  <a:ea typeface="メイリオ" panose="020B0604030504040204" pitchFamily="50" charset="-128"/>
                </a:rPr>
                <a:t>⑤飲食の制限</a:t>
              </a: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27328"/>
              <a:ext cx="4281536" cy="553998"/>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飲食時の感染防止策（飲食店に求められる感染防止策等を踏まえた十分な対策）の徹底</a:t>
              </a:r>
            </a:p>
          </p:txBody>
        </p:sp>
        <p:sp>
          <p:nvSpPr>
            <p:cNvPr id="62" name="正方形/長方形 61"/>
            <p:cNvSpPr/>
            <p:nvPr/>
          </p:nvSpPr>
          <p:spPr>
            <a:xfrm>
              <a:off x="1894170" y="301430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309035"/>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長時間マスクを外す飲食は、隣席への飛沫感染のリスクを高めるため、可能な限り、飲食専用エリア以外（例：観客席等）は自粛</a:t>
              </a:r>
            </a:p>
          </p:txBody>
        </p:sp>
        <p:sp>
          <p:nvSpPr>
            <p:cNvPr id="69" name="テキスト ボックス 68"/>
            <p:cNvSpPr txBox="1"/>
            <p:nvPr/>
          </p:nvSpPr>
          <p:spPr>
            <a:xfrm>
              <a:off x="2357890" y="3020428"/>
              <a:ext cx="4281536" cy="323165"/>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飲食中以外のマスク着用の推奨</a:t>
              </a: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4035944"/>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県の要請に従った飲食・酒類提供の可否判断（提供する場合には飲酒に伴う大声等を防ぐ対策を検討。）</a:t>
              </a:r>
            </a:p>
          </p:txBody>
        </p:sp>
      </p:grpSp>
      <p:grpSp>
        <p:nvGrpSpPr>
          <p:cNvPr id="94" name="グループ化 93"/>
          <p:cNvGrpSpPr/>
          <p:nvPr/>
        </p:nvGrpSpPr>
        <p:grpSpPr>
          <a:xfrm>
            <a:off x="273399" y="5095313"/>
            <a:ext cx="6411203" cy="2220736"/>
            <a:chOff x="290460" y="2284576"/>
            <a:chExt cx="6411203" cy="2220736"/>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57200"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nSpc>
                  <a:spcPct val="150000"/>
                </a:lnSpc>
                <a:defRPr/>
              </a:pPr>
              <a:r>
                <a:rPr kumimoji="1" lang="ja-JP" altLang="en-US" sz="1400" b="1" dirty="0">
                  <a:solidFill>
                    <a:schemeClr val="tx1"/>
                  </a:solidFill>
                  <a:latin typeface="メイリオ" panose="020B0604030504040204" pitchFamily="50" charset="-128"/>
                  <a:ea typeface="メイリオ" panose="020B0604030504040204" pitchFamily="50" charset="-128"/>
                </a:rPr>
                <a:t>⑥出演者等の感染対策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284576"/>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有症状者（発熱又は風邪等の症状を呈する者）は出演・練習を控えるなど日常から出演者やスタッフ等の健康管理を徹底する。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14414"/>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練習時等、イベント開催前も含め、声を発出する出演者やスタッフ等の関係者間での感染リスクに対処する。</a:t>
              </a:r>
            </a:p>
          </p:txBody>
        </p:sp>
        <p:sp>
          <p:nvSpPr>
            <p:cNvPr id="102" name="テキスト ボックス 101"/>
            <p:cNvSpPr txBox="1"/>
            <p:nvPr/>
          </p:nvSpPr>
          <p:spPr>
            <a:xfrm>
              <a:off x="2337732" y="3720482"/>
              <a:ext cx="4281536" cy="784830"/>
            </a:xfrm>
            <a:prstGeom prst="rect">
              <a:avLst/>
            </a:prstGeom>
            <a:noFill/>
            <a:ln>
              <a:noFill/>
            </a:ln>
          </p:spPr>
          <p:txBody>
            <a:bodyPr wrap="square" rtlCol="0" anchor="b">
              <a:spAutoFit/>
            </a:bodyPr>
            <a:lstStyle/>
            <a:p>
              <a:pPr lvl="0">
                <a:lnSpc>
                  <a:spcPts val="1800"/>
                </a:lnSpc>
                <a:defRPr/>
              </a:pPr>
              <a:r>
                <a:rPr kumimoji="1" lang="ja-JP" altLang="en-US" sz="1400" b="1" dirty="0">
                  <a:latin typeface="メイリオ" panose="020B0604030504040204" pitchFamily="50" charset="-128"/>
                  <a:ea typeface="メイリオ" panose="020B0604030504040204" pitchFamily="50" charset="-128"/>
                </a:rPr>
                <a:t>出演者やスタッフ等と観客がイベント前後・休憩時間等に接触しないよう確実な措置を講じる（誘導スタッフ等必要な場合を除く。）。</a:t>
              </a: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4884602" y="509174"/>
            <a:ext cx="1800000" cy="307777"/>
          </a:xfrm>
          <a:prstGeom prst="rect">
            <a:avLst/>
          </a:prstGeom>
          <a:noFill/>
        </p:spPr>
        <p:txBody>
          <a:bodyPr wrap="square" rtlCol="0">
            <a:spAutoFit/>
          </a:bodyPr>
          <a:lstStyle/>
          <a:p>
            <a:pPr algn="ct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令和４年３月版</a:t>
            </a:r>
            <a:r>
              <a:rPr kumimoji="1" lang="en-US" altLang="ja-JP" sz="1400" b="1" dirty="0">
                <a:latin typeface="メイリオ" panose="020B0604030504040204" pitchFamily="50" charset="-128"/>
                <a:ea typeface="メイリオ" panose="020B0604030504040204" pitchFamily="50" charset="-128"/>
              </a:rPr>
              <a:t>】</a:t>
            </a:r>
            <a:endParaRPr kumimoji="1" lang="ja-JP" altLang="en-US" sz="14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30520"/>
            <a:ext cx="6467366" cy="502702"/>
          </a:xfrm>
          <a:prstGeom prst="rect">
            <a:avLst/>
          </a:prstGeom>
          <a:noFill/>
          <a:ln>
            <a:noFill/>
          </a:ln>
        </p:spPr>
        <p:txBody>
          <a:bodyPr wrap="square" rtlCol="0" anchor="ctr">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200" b="1" dirty="0">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1852140" y="2814483"/>
            <a:ext cx="398656" cy="369332"/>
          </a:xfrm>
          <a:prstGeom prst="rect">
            <a:avLst/>
          </a:prstGeom>
          <a:noFill/>
        </p:spPr>
        <p:txBody>
          <a:bodyPr wrap="square" rtlCol="0">
            <a:spAutoFit/>
          </a:bodyPr>
          <a:lstStyle/>
          <a:p>
            <a:r>
              <a:rPr kumimoji="1" lang="ja-JP" altLang="en-US" dirty="0"/>
              <a:t>✔</a:t>
            </a:r>
          </a:p>
        </p:txBody>
      </p:sp>
      <p:sp>
        <p:nvSpPr>
          <p:cNvPr id="47" name="テキスト ボックス 46"/>
          <p:cNvSpPr txBox="1"/>
          <p:nvPr/>
        </p:nvSpPr>
        <p:spPr>
          <a:xfrm>
            <a:off x="1852140" y="3270608"/>
            <a:ext cx="398656" cy="369332"/>
          </a:xfrm>
          <a:prstGeom prst="rect">
            <a:avLst/>
          </a:prstGeom>
          <a:noFill/>
        </p:spPr>
        <p:txBody>
          <a:bodyPr wrap="square" rtlCol="0">
            <a:spAutoFit/>
          </a:bodyPr>
          <a:lstStyle/>
          <a:p>
            <a:r>
              <a:rPr kumimoji="1" lang="ja-JP" altLang="en-US" dirty="0"/>
              <a:t>✔</a:t>
            </a:r>
          </a:p>
        </p:txBody>
      </p:sp>
      <p:sp>
        <p:nvSpPr>
          <p:cNvPr id="48" name="テキスト ボックス 47"/>
          <p:cNvSpPr txBox="1"/>
          <p:nvPr/>
        </p:nvSpPr>
        <p:spPr>
          <a:xfrm>
            <a:off x="1866066" y="3726201"/>
            <a:ext cx="398656" cy="369332"/>
          </a:xfrm>
          <a:prstGeom prst="rect">
            <a:avLst/>
          </a:prstGeom>
          <a:noFill/>
        </p:spPr>
        <p:txBody>
          <a:bodyPr wrap="square" rtlCol="0">
            <a:spAutoFit/>
          </a:bodyPr>
          <a:lstStyle/>
          <a:p>
            <a:r>
              <a:rPr kumimoji="1" lang="ja-JP" altLang="en-US" dirty="0"/>
              <a:t>✔</a:t>
            </a:r>
          </a:p>
        </p:txBody>
      </p:sp>
      <p:sp>
        <p:nvSpPr>
          <p:cNvPr id="51" name="テキスト ボックス 50"/>
          <p:cNvSpPr txBox="1"/>
          <p:nvPr/>
        </p:nvSpPr>
        <p:spPr>
          <a:xfrm>
            <a:off x="1852140" y="4397091"/>
            <a:ext cx="398656" cy="369332"/>
          </a:xfrm>
          <a:prstGeom prst="rect">
            <a:avLst/>
          </a:prstGeom>
          <a:noFill/>
        </p:spPr>
        <p:txBody>
          <a:bodyPr wrap="square" rtlCol="0">
            <a:spAutoFit/>
          </a:bodyPr>
          <a:lstStyle/>
          <a:p>
            <a:r>
              <a:rPr kumimoji="1" lang="ja-JP" altLang="en-US" dirty="0"/>
              <a:t>✔</a:t>
            </a:r>
          </a:p>
        </p:txBody>
      </p:sp>
      <p:sp>
        <p:nvSpPr>
          <p:cNvPr id="52" name="テキスト ボックス 51"/>
          <p:cNvSpPr txBox="1"/>
          <p:nvPr/>
        </p:nvSpPr>
        <p:spPr>
          <a:xfrm>
            <a:off x="1829877" y="5346080"/>
            <a:ext cx="398656" cy="369332"/>
          </a:xfrm>
          <a:prstGeom prst="rect">
            <a:avLst/>
          </a:prstGeom>
          <a:noFill/>
        </p:spPr>
        <p:txBody>
          <a:bodyPr wrap="square" rtlCol="0">
            <a:spAutoFit/>
          </a:bodyPr>
          <a:lstStyle/>
          <a:p>
            <a:r>
              <a:rPr kumimoji="1" lang="ja-JP" altLang="en-US" dirty="0"/>
              <a:t>✔</a:t>
            </a:r>
          </a:p>
        </p:txBody>
      </p:sp>
      <p:sp>
        <p:nvSpPr>
          <p:cNvPr id="53" name="テキスト ボックス 52"/>
          <p:cNvSpPr txBox="1"/>
          <p:nvPr/>
        </p:nvSpPr>
        <p:spPr>
          <a:xfrm>
            <a:off x="1800040" y="5993822"/>
            <a:ext cx="398656" cy="369332"/>
          </a:xfrm>
          <a:prstGeom prst="rect">
            <a:avLst/>
          </a:prstGeom>
          <a:noFill/>
        </p:spPr>
        <p:txBody>
          <a:bodyPr wrap="square" rtlCol="0">
            <a:spAutoFit/>
          </a:bodyPr>
          <a:lstStyle/>
          <a:p>
            <a:r>
              <a:rPr kumimoji="1" lang="ja-JP" altLang="en-US" dirty="0"/>
              <a:t>✔</a:t>
            </a:r>
          </a:p>
        </p:txBody>
      </p:sp>
      <p:sp>
        <p:nvSpPr>
          <p:cNvPr id="54" name="テキスト ボックス 53"/>
          <p:cNvSpPr txBox="1"/>
          <p:nvPr/>
        </p:nvSpPr>
        <p:spPr>
          <a:xfrm>
            <a:off x="1814991" y="6646301"/>
            <a:ext cx="398656" cy="369332"/>
          </a:xfrm>
          <a:prstGeom prst="rect">
            <a:avLst/>
          </a:prstGeom>
          <a:noFill/>
        </p:spPr>
        <p:txBody>
          <a:bodyPr wrap="square" rtlCol="0">
            <a:spAutoFit/>
          </a:bodyPr>
          <a:lstStyle/>
          <a:p>
            <a:r>
              <a:rPr kumimoji="1" lang="ja-JP" altLang="en-US" dirty="0"/>
              <a:t>✔</a:t>
            </a:r>
          </a:p>
        </p:txBody>
      </p:sp>
      <p:sp>
        <p:nvSpPr>
          <p:cNvPr id="55" name="テキスト ボックス 54"/>
          <p:cNvSpPr txBox="1"/>
          <p:nvPr/>
        </p:nvSpPr>
        <p:spPr>
          <a:xfrm>
            <a:off x="1843645" y="7467611"/>
            <a:ext cx="398656" cy="369332"/>
          </a:xfrm>
          <a:prstGeom prst="rect">
            <a:avLst/>
          </a:prstGeom>
          <a:noFill/>
        </p:spPr>
        <p:txBody>
          <a:bodyPr wrap="square" rtlCol="0">
            <a:spAutoFit/>
          </a:bodyPr>
          <a:lstStyle/>
          <a:p>
            <a:r>
              <a:rPr kumimoji="1" lang="ja-JP" altLang="en-US" dirty="0"/>
              <a:t>✔</a:t>
            </a:r>
          </a:p>
        </p:txBody>
      </p:sp>
      <p:sp>
        <p:nvSpPr>
          <p:cNvPr id="56" name="テキスト ボックス 55"/>
          <p:cNvSpPr txBox="1"/>
          <p:nvPr/>
        </p:nvSpPr>
        <p:spPr>
          <a:xfrm>
            <a:off x="1852140" y="8067614"/>
            <a:ext cx="398656" cy="369332"/>
          </a:xfrm>
          <a:prstGeom prst="rect">
            <a:avLst/>
          </a:prstGeom>
          <a:noFill/>
        </p:spPr>
        <p:txBody>
          <a:bodyPr wrap="square" rtlCol="0">
            <a:spAutoFit/>
          </a:bodyPr>
          <a:lstStyle/>
          <a:p>
            <a:r>
              <a:rPr kumimoji="1" lang="ja-JP" altLang="en-US" dirty="0"/>
              <a:t>✔</a:t>
            </a:r>
          </a:p>
        </p:txBody>
      </p:sp>
      <p:sp>
        <p:nvSpPr>
          <p:cNvPr id="57" name="テキスト ボックス 56"/>
          <p:cNvSpPr txBox="1"/>
          <p:nvPr/>
        </p:nvSpPr>
        <p:spPr>
          <a:xfrm>
            <a:off x="1843645" y="8855424"/>
            <a:ext cx="398656" cy="369332"/>
          </a:xfrm>
          <a:prstGeom prst="rect">
            <a:avLst/>
          </a:prstGeom>
          <a:noFill/>
        </p:spPr>
        <p:txBody>
          <a:bodyPr wrap="square" rtlCol="0">
            <a:spAutoFit/>
          </a:bodyPr>
          <a:lstStyle/>
          <a:p>
            <a:r>
              <a:rPr kumimoji="1" lang="ja-JP" altLang="en-US" dirty="0"/>
              <a:t>✔</a:t>
            </a:r>
          </a:p>
        </p:txBody>
      </p:sp>
    </p:spTree>
    <p:extLst>
      <p:ext uri="{BB962C8B-B14F-4D97-AF65-F5344CB8AC3E}">
        <p14:creationId xmlns:p14="http://schemas.microsoft.com/office/powerpoint/2010/main" val="746402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3947</TotalTime>
  <Words>1100</Words>
  <Application>Microsoft Office PowerPoint</Application>
  <PresentationFormat>A4 210 x 297 mm</PresentationFormat>
  <Paragraphs>129</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zzz</cp:lastModifiedBy>
  <cp:revision>586</cp:revision>
  <cp:lastPrinted>2022-03-15T09:51:12Z</cp:lastPrinted>
  <dcterms:created xsi:type="dcterms:W3CDTF">2021-06-21T06:44:25Z</dcterms:created>
  <dcterms:modified xsi:type="dcterms:W3CDTF">2022-09-20T00:54:20Z</dcterms:modified>
</cp:coreProperties>
</file>